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6858000" cy="9144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83D"/>
    <a:srgbClr val="024040"/>
    <a:srgbClr val="A1A2A7"/>
    <a:srgbClr val="88909B"/>
    <a:srgbClr val="883230"/>
    <a:srgbClr val="85312F"/>
    <a:srgbClr val="6F2927"/>
    <a:srgbClr val="A73E3B"/>
    <a:srgbClr val="A33B11"/>
    <a:srgbClr val="D7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3874" autoAdjust="0"/>
  </p:normalViewPr>
  <p:slideViewPr>
    <p:cSldViewPr snapToGrid="0" snapToObjects="1">
      <p:cViewPr>
        <p:scale>
          <a:sx n="130" d="100"/>
          <a:sy n="130" d="100"/>
        </p:scale>
        <p:origin x="119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9A22E1-9099-4568-9A8A-0067D78BC5CB}" type="datetimeFigureOut">
              <a:rPr lang="pt-BR" smtClean="0"/>
              <a:pPr/>
              <a:t>25/09/2020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9581C1-6A81-49A1-9BB3-ACA0F75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1130-A4D2-F343-A190-9616B0AD184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472F560-C39B-4AA6-8ACC-8C8BAB43D6FB}"/>
              </a:ext>
            </a:extLst>
          </p:cNvPr>
          <p:cNvSpPr/>
          <p:nvPr/>
        </p:nvSpPr>
        <p:spPr>
          <a:xfrm>
            <a:off x="1502758" y="739075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6583D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9E942B-E667-40F2-823C-AFD1F7EF66D0}"/>
              </a:ext>
            </a:extLst>
          </p:cNvPr>
          <p:cNvSpPr/>
          <p:nvPr/>
        </p:nvSpPr>
        <p:spPr>
          <a:xfrm>
            <a:off x="1502758" y="456565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397047-55CD-4150-9E4F-13C7B41B27B9}"/>
              </a:ext>
            </a:extLst>
          </p:cNvPr>
          <p:cNvSpPr txBox="1"/>
          <p:nvPr/>
        </p:nvSpPr>
        <p:spPr>
          <a:xfrm>
            <a:off x="1625348" y="6067730"/>
            <a:ext cx="33548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O carinho que temos por vocês sempre foi uma das maiores coisas presente em nossos corações, pelas pessoas que vocês são e por essa nossa linda amizade, que sei, é eterna.</a:t>
            </a:r>
          </a:p>
          <a:p>
            <a:pPr algn="ctr"/>
            <a:r>
              <a:rPr lang="pt-BR" dirty="0">
                <a:solidFill>
                  <a:srgbClr val="36583D"/>
                </a:solidFill>
                <a:latin typeface="NoeliaScriptPro-Regular" panose="00000500000000000000" pitchFamily="50" charset="0"/>
                <a:ea typeface="Champagne &amp; Limousines" pitchFamily="34" charset="0"/>
              </a:rPr>
              <a:t>Por isso...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59774A-236B-4923-9AF7-92BF86153CA1}"/>
              </a:ext>
            </a:extLst>
          </p:cNvPr>
          <p:cNvSpPr txBox="1"/>
          <p:nvPr/>
        </p:nvSpPr>
        <p:spPr>
          <a:xfrm>
            <a:off x="2297912" y="1561849"/>
            <a:ext cx="215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NoeliaScriptPro-Regular" panose="00000500000000000000" pitchFamily="50" charset="0"/>
                <a:ea typeface="Adobe Song Std L" pitchFamily="18" charset="-128"/>
                <a:cs typeface="Cavolini" panose="020B0502040204020203" pitchFamily="66" charset="0"/>
              </a:rPr>
              <a:t>Manual dos Padrinhos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BD5FD2-25A8-42BC-A74F-DAEDF71D001D}"/>
              </a:ext>
            </a:extLst>
          </p:cNvPr>
          <p:cNvSpPr txBox="1"/>
          <p:nvPr/>
        </p:nvSpPr>
        <p:spPr>
          <a:xfrm>
            <a:off x="2276739" y="2866223"/>
            <a:ext cx="2155700" cy="3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000" dirty="0">
                <a:solidFill>
                  <a:schemeClr val="bg1"/>
                </a:solidFill>
                <a:latin typeface="Coco Gothic Light" panose="02000506000000020004" pitchFamily="2" charset="0"/>
                <a:ea typeface="Adobe Song Std L" pitchFamily="18" charset="-128"/>
                <a:cs typeface="Cavolini" panose="020B0502040204020203" pitchFamily="66" charset="0"/>
              </a:rPr>
              <a:t>Jaqueline e Vitor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FE6875-3276-43EE-9C0D-3A418F83D016}"/>
              </a:ext>
            </a:extLst>
          </p:cNvPr>
          <p:cNvSpPr txBox="1"/>
          <p:nvPr/>
        </p:nvSpPr>
        <p:spPr>
          <a:xfrm>
            <a:off x="2276739" y="3168050"/>
            <a:ext cx="2155700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1200" spc="300" dirty="0">
                <a:solidFill>
                  <a:schemeClr val="bg1"/>
                </a:solidFill>
                <a:latin typeface="NoeliaScriptPro-Regular" panose="00000500000000000000" pitchFamily="50" charset="0"/>
                <a:ea typeface="Adobe Song Std L" pitchFamily="18" charset="-128"/>
                <a:cs typeface="Cavolini" panose="020B0502040204020203" pitchFamily="66" charset="0"/>
              </a:rPr>
              <a:t>21.11.2020</a:t>
            </a:r>
          </a:p>
        </p:txBody>
      </p:sp>
      <p:sp>
        <p:nvSpPr>
          <p:cNvPr id="3" name="Coração 2">
            <a:extLst>
              <a:ext uri="{FF2B5EF4-FFF2-40B4-BE49-F238E27FC236}">
                <a16:creationId xmlns:a16="http://schemas.microsoft.com/office/drawing/2014/main" id="{B8CCA04E-A199-430F-84DB-36AC8E114EA9}"/>
              </a:ext>
            </a:extLst>
          </p:cNvPr>
          <p:cNvSpPr/>
          <p:nvPr/>
        </p:nvSpPr>
        <p:spPr>
          <a:xfrm>
            <a:off x="3274372" y="2579743"/>
            <a:ext cx="160434" cy="14134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CD6DC6-20EA-406E-9E2C-C740A5EE3AC2}"/>
              </a:ext>
            </a:extLst>
          </p:cNvPr>
          <p:cNvSpPr txBox="1"/>
          <p:nvPr/>
        </p:nvSpPr>
        <p:spPr>
          <a:xfrm>
            <a:off x="1714500" y="5554333"/>
            <a:ext cx="342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Queridos amigos...</a:t>
            </a:r>
          </a:p>
        </p:txBody>
      </p:sp>
    </p:spTree>
    <p:extLst>
      <p:ext uri="{BB962C8B-B14F-4D97-AF65-F5344CB8AC3E}">
        <p14:creationId xmlns:p14="http://schemas.microsoft.com/office/powerpoint/2010/main" val="19290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 rot="10800000" flipH="1" flipV="1">
            <a:off x="1428750" y="846521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728863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85FAC1-B10F-4D1E-BEB0-E76600BF90CA}"/>
              </a:ext>
            </a:extLst>
          </p:cNvPr>
          <p:cNvSpPr txBox="1"/>
          <p:nvPr/>
        </p:nvSpPr>
        <p:spPr>
          <a:xfrm>
            <a:off x="2123934" y="2520170"/>
            <a:ext cx="254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Vocês aceitam ser </a:t>
            </a:r>
          </a:p>
          <a:p>
            <a:pPr algn="ctr"/>
            <a:r>
              <a:rPr lang="pt-BR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nossos</a:t>
            </a:r>
          </a:p>
          <a:p>
            <a:pPr algn="ctr"/>
            <a:r>
              <a:rPr lang="pt-BR" sz="2800" dirty="0">
                <a:solidFill>
                  <a:srgbClr val="36583D"/>
                </a:solidFill>
                <a:latin typeface="NoeliaScriptPro-Regular" panose="00000500000000000000" pitchFamily="50" charset="0"/>
                <a:ea typeface="Champagne &amp; Limousines" pitchFamily="34" charset="0"/>
              </a:rPr>
              <a:t>Padrinhos?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3978F5-93AF-4930-994E-97CB5798376B}"/>
              </a:ext>
            </a:extLst>
          </p:cNvPr>
          <p:cNvSpPr txBox="1"/>
          <p:nvPr/>
        </p:nvSpPr>
        <p:spPr>
          <a:xfrm>
            <a:off x="1905000" y="6106289"/>
            <a:ext cx="27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Você foi promovida a Madrinha! Nós queremos que você se sinta linda e confortável. Para o Grande dia, você escolherá um vestido longo nos  tons  da Paleta de Cores.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8AF6F1-BB91-4A81-887D-68BB7B51EB18}"/>
              </a:ext>
            </a:extLst>
          </p:cNvPr>
          <p:cNvSpPr txBox="1"/>
          <p:nvPr/>
        </p:nvSpPr>
        <p:spPr>
          <a:xfrm>
            <a:off x="2166700" y="1717362"/>
            <a:ext cx="2398630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  <a:ea typeface="Adobe Song Std L" pitchFamily="18" charset="-128"/>
                <a:cs typeface="Cavolini" panose="020B0502040204020203" pitchFamily="66" charset="0"/>
              </a:rPr>
              <a:t>Rafael e Larissa</a:t>
            </a:r>
          </a:p>
        </p:txBody>
      </p:sp>
      <p:sp>
        <p:nvSpPr>
          <p:cNvPr id="7" name="Coração 6">
            <a:extLst>
              <a:ext uri="{FF2B5EF4-FFF2-40B4-BE49-F238E27FC236}">
                <a16:creationId xmlns:a16="http://schemas.microsoft.com/office/drawing/2014/main" id="{5232193B-4494-412D-8EF0-82E1AE9EAE84}"/>
              </a:ext>
            </a:extLst>
          </p:cNvPr>
          <p:cNvSpPr/>
          <p:nvPr/>
        </p:nvSpPr>
        <p:spPr>
          <a:xfrm>
            <a:off x="3264625" y="2237829"/>
            <a:ext cx="202780" cy="178655"/>
          </a:xfrm>
          <a:prstGeom prst="heart">
            <a:avLst/>
          </a:prstGeom>
          <a:solidFill>
            <a:srgbClr val="3658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B28E25-12A2-4B99-A62F-F2F76F15C5C2}"/>
              </a:ext>
            </a:extLst>
          </p:cNvPr>
          <p:cNvSpPr txBox="1"/>
          <p:nvPr/>
        </p:nvSpPr>
        <p:spPr>
          <a:xfrm>
            <a:off x="1986668" y="5456581"/>
            <a:ext cx="2578662" cy="508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Nome da Madrinha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570C0-7979-476F-AE9C-AF19DB5BC210}"/>
              </a:ext>
            </a:extLst>
          </p:cNvPr>
          <p:cNvSpPr txBox="1"/>
          <p:nvPr/>
        </p:nvSpPr>
        <p:spPr>
          <a:xfrm>
            <a:off x="1436805" y="5371943"/>
            <a:ext cx="359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NoeliaScriptPro-Regular" panose="00000500000000000000" pitchFamily="50" charset="0"/>
              </a:rPr>
              <a:t>Inspire-se!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BABE19-4072-4FB0-A5E7-93C5E5793FC6}"/>
              </a:ext>
            </a:extLst>
          </p:cNvPr>
          <p:cNvSpPr txBox="1"/>
          <p:nvPr/>
        </p:nvSpPr>
        <p:spPr>
          <a:xfrm>
            <a:off x="2004655" y="1502578"/>
            <a:ext cx="2627422" cy="5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Sua paleta de cores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217" y="6019703"/>
            <a:ext cx="2589065" cy="1726907"/>
          </a:xfrm>
          <a:prstGeom prst="roundRect">
            <a:avLst>
              <a:gd name="adj" fmla="val 8985"/>
            </a:avLst>
          </a:prstGeom>
          <a:ln w="6350">
            <a:solidFill>
              <a:schemeClr val="bg1"/>
            </a:solidFill>
          </a:ln>
        </p:spPr>
      </p:pic>
      <p:sp>
        <p:nvSpPr>
          <p:cNvPr id="2" name="Coração 1">
            <a:extLst>
              <a:ext uri="{FF2B5EF4-FFF2-40B4-BE49-F238E27FC236}">
                <a16:creationId xmlns:a16="http://schemas.microsoft.com/office/drawing/2014/main" id="{B554D536-4D60-4C4A-B66A-ADD9253A801A}"/>
              </a:ext>
            </a:extLst>
          </p:cNvPr>
          <p:cNvSpPr/>
          <p:nvPr/>
        </p:nvSpPr>
        <p:spPr>
          <a:xfrm>
            <a:off x="2056520" y="2477454"/>
            <a:ext cx="1125336" cy="991451"/>
          </a:xfrm>
          <a:prstGeom prst="heart">
            <a:avLst/>
          </a:prstGeom>
          <a:solidFill>
            <a:srgbClr val="3658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11" name="Coração 10">
            <a:extLst>
              <a:ext uri="{FF2B5EF4-FFF2-40B4-BE49-F238E27FC236}">
                <a16:creationId xmlns:a16="http://schemas.microsoft.com/office/drawing/2014/main" id="{5525D820-D37F-42DD-B0E6-200D9AC231D9}"/>
              </a:ext>
            </a:extLst>
          </p:cNvPr>
          <p:cNvSpPr/>
          <p:nvPr/>
        </p:nvSpPr>
        <p:spPr>
          <a:xfrm>
            <a:off x="3271475" y="2477453"/>
            <a:ext cx="1125336" cy="991451"/>
          </a:xfrm>
          <a:prstGeom prst="heart">
            <a:avLst/>
          </a:prstGeom>
          <a:solidFill>
            <a:srgbClr val="024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5B3E9D-296D-4472-8184-DBBF1D006DDF}"/>
              </a:ext>
            </a:extLst>
          </p:cNvPr>
          <p:cNvSpPr txBox="1"/>
          <p:nvPr/>
        </p:nvSpPr>
        <p:spPr>
          <a:xfrm>
            <a:off x="2247213" y="3741320"/>
            <a:ext cx="2142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Vestido longo nos tons acima</a:t>
            </a:r>
            <a:endParaRPr lang="pt-BR" sz="1200" dirty="0">
              <a:solidFill>
                <a:srgbClr val="36583D"/>
              </a:solidFill>
              <a:latin typeface="Coco Gothic Light" panose="02000506000000020004" pitchFamily="2" charset="0"/>
              <a:ea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1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C1078D-6530-4F53-B763-41CFB622CC4D}"/>
              </a:ext>
            </a:extLst>
          </p:cNvPr>
          <p:cNvSpPr txBox="1"/>
          <p:nvPr/>
        </p:nvSpPr>
        <p:spPr>
          <a:xfrm>
            <a:off x="1924340" y="2522878"/>
            <a:ext cx="27880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Você foi promovido a Padrinho! Para o Grande dia, use Terno preto. Para compor o look, use camisa branca e Gravata na cor do vestido da Madrinha</a:t>
            </a:r>
            <a:r>
              <a:rPr lang="pt-BR" sz="14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D6CE63-DF3B-42B6-B944-F47E3EA8715D}"/>
              </a:ext>
            </a:extLst>
          </p:cNvPr>
          <p:cNvSpPr/>
          <p:nvPr/>
        </p:nvSpPr>
        <p:spPr>
          <a:xfrm>
            <a:off x="1428750" y="4803827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B421FC-A31F-4562-8E23-DBFDB60FA264}"/>
              </a:ext>
            </a:extLst>
          </p:cNvPr>
          <p:cNvSpPr txBox="1"/>
          <p:nvPr/>
        </p:nvSpPr>
        <p:spPr>
          <a:xfrm>
            <a:off x="2004655" y="5298960"/>
            <a:ext cx="2627422" cy="50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Sua paleta de cores </a:t>
            </a:r>
          </a:p>
        </p:txBody>
      </p:sp>
      <p:sp>
        <p:nvSpPr>
          <p:cNvPr id="8" name="Coração 7">
            <a:extLst>
              <a:ext uri="{FF2B5EF4-FFF2-40B4-BE49-F238E27FC236}">
                <a16:creationId xmlns:a16="http://schemas.microsoft.com/office/drawing/2014/main" id="{6E0559B8-79D3-432E-8CC1-79DDDD9812E6}"/>
              </a:ext>
            </a:extLst>
          </p:cNvPr>
          <p:cNvSpPr/>
          <p:nvPr/>
        </p:nvSpPr>
        <p:spPr>
          <a:xfrm>
            <a:off x="2079966" y="6260532"/>
            <a:ext cx="1125336" cy="991451"/>
          </a:xfrm>
          <a:prstGeom prst="hear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Coração 19">
            <a:extLst>
              <a:ext uri="{FF2B5EF4-FFF2-40B4-BE49-F238E27FC236}">
                <a16:creationId xmlns:a16="http://schemas.microsoft.com/office/drawing/2014/main" id="{82F5A463-1FC8-40B7-A9F5-01A5D494D23B}"/>
              </a:ext>
            </a:extLst>
          </p:cNvPr>
          <p:cNvSpPr/>
          <p:nvPr/>
        </p:nvSpPr>
        <p:spPr>
          <a:xfrm>
            <a:off x="3294921" y="6260531"/>
            <a:ext cx="1125336" cy="991451"/>
          </a:xfrm>
          <a:prstGeom prst="heart">
            <a:avLst/>
          </a:prstGeom>
          <a:solidFill>
            <a:schemeClr val="bg1"/>
          </a:solidFill>
          <a:ln w="3175">
            <a:solidFill>
              <a:srgbClr val="02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86424A-86E0-4F88-8425-C41B3A1792E2}"/>
              </a:ext>
            </a:extLst>
          </p:cNvPr>
          <p:cNvSpPr txBox="1"/>
          <p:nvPr/>
        </p:nvSpPr>
        <p:spPr>
          <a:xfrm>
            <a:off x="2167963" y="1950632"/>
            <a:ext cx="230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  <a:ea typeface="Champagne &amp; Limousines" pitchFamily="34" charset="0"/>
              </a:rPr>
              <a:t>Nome do Padrinho</a:t>
            </a:r>
            <a:endParaRPr lang="pt-BR" sz="2400" dirty="0">
              <a:solidFill>
                <a:srgbClr val="36583D"/>
              </a:solidFill>
              <a:latin typeface="NoeliaScriptPro-Regular" panose="00000500000000000000" pitchFamily="50" charset="0"/>
              <a:ea typeface="Champagne &amp; Limousines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9B48D2F-C2C5-4FFD-92D1-33BE421908F1}"/>
              </a:ext>
            </a:extLst>
          </p:cNvPr>
          <p:cNvSpPr txBox="1"/>
          <p:nvPr/>
        </p:nvSpPr>
        <p:spPr>
          <a:xfrm>
            <a:off x="2301396" y="7505620"/>
            <a:ext cx="1854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36583D"/>
                </a:solidFill>
                <a:latin typeface="Coco Gothic Light" panose="02000506000000020004" pitchFamily="2" charset="0"/>
                <a:ea typeface="Champagne &amp; Limousines" pitchFamily="34" charset="0"/>
              </a:rPr>
              <a:t>Calça preta + Suspensório preto + camisa branca</a:t>
            </a:r>
            <a:endParaRPr lang="pt-BR" sz="1200" dirty="0">
              <a:solidFill>
                <a:srgbClr val="36583D"/>
              </a:solidFill>
              <a:latin typeface="Coco Gothic Light" panose="02000506000000020004" pitchFamily="2" charset="0"/>
              <a:ea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1200" i="1" dirty="0">
              <a:solidFill>
                <a:schemeClr val="tx1"/>
              </a:solidFill>
              <a:latin typeface="Georgia Pro Light" panose="02040302050405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5CC4E3-C3A8-4255-A3D7-309D365E9CE9}"/>
              </a:ext>
            </a:extLst>
          </p:cNvPr>
          <p:cNvSpPr txBox="1"/>
          <p:nvPr/>
        </p:nvSpPr>
        <p:spPr>
          <a:xfrm>
            <a:off x="1358441" y="5390336"/>
            <a:ext cx="30942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Para o grande dia!</a:t>
            </a:r>
          </a:p>
          <a:p>
            <a:pPr algn="r"/>
            <a:endParaRPr lang="pt-BR" sz="1100" dirty="0">
              <a:solidFill>
                <a:srgbClr val="36583D"/>
              </a:solidFill>
              <a:latin typeface="NoeliaScriptPro-Regular" panose="000005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E61292-D922-484E-9AC2-DD82E0DBB3D6}"/>
              </a:ext>
            </a:extLst>
          </p:cNvPr>
          <p:cNvSpPr txBox="1"/>
          <p:nvPr/>
        </p:nvSpPr>
        <p:spPr>
          <a:xfrm>
            <a:off x="1418373" y="1429828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NoeliaScriptPro-Regular" panose="00000500000000000000" pitchFamily="50" charset="0"/>
              </a:rPr>
              <a:t>Inspire-se!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708" y="2118456"/>
            <a:ext cx="2565330" cy="1875542"/>
          </a:xfrm>
          <a:prstGeom prst="roundRect">
            <a:avLst>
              <a:gd name="adj" fmla="val 7719"/>
            </a:avLst>
          </a:prstGeom>
          <a:ln w="6350">
            <a:solidFill>
              <a:schemeClr val="bg1"/>
            </a:solidFill>
          </a:ln>
        </p:spPr>
      </p:pic>
      <p:sp>
        <p:nvSpPr>
          <p:cNvPr id="8" name="Coração 7">
            <a:extLst>
              <a:ext uri="{FF2B5EF4-FFF2-40B4-BE49-F238E27FC236}">
                <a16:creationId xmlns:a16="http://schemas.microsoft.com/office/drawing/2014/main" id="{EE35C8E1-B278-4564-A387-EEAC77922FDF}"/>
              </a:ext>
            </a:extLst>
          </p:cNvPr>
          <p:cNvSpPr/>
          <p:nvPr/>
        </p:nvSpPr>
        <p:spPr>
          <a:xfrm>
            <a:off x="2544706" y="6133161"/>
            <a:ext cx="137623" cy="132987"/>
          </a:xfrm>
          <a:prstGeom prst="heart">
            <a:avLst/>
          </a:prstGeom>
          <a:solidFill>
            <a:srgbClr val="3658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4750C7-0F2E-470B-A2D7-AA10E682B516}"/>
              </a:ext>
            </a:extLst>
          </p:cNvPr>
          <p:cNvSpPr txBox="1"/>
          <p:nvPr/>
        </p:nvSpPr>
        <p:spPr>
          <a:xfrm>
            <a:off x="2647923" y="6058095"/>
            <a:ext cx="2191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Georgia Pro Light" panose="02040302050405020303" pitchFamily="18" charset="0"/>
              </a:rPr>
              <a:t>Chegue com 40 minutos            </a:t>
            </a:r>
          </a:p>
          <a:p>
            <a:r>
              <a:rPr lang="pt-BR" sz="1200" i="1" dirty="0">
                <a:latin typeface="Georgia Pro Light" panose="02040302050405020303" pitchFamily="18" charset="0"/>
              </a:rPr>
              <a:t>de antecedência</a:t>
            </a:r>
          </a:p>
          <a:p>
            <a:endParaRPr lang="pt-BR" sz="1200" i="1" dirty="0">
              <a:latin typeface="Georgia Pro Light" panose="02040302050405020303" pitchFamily="18" charset="0"/>
            </a:endParaRPr>
          </a:p>
          <a:p>
            <a:r>
              <a:rPr lang="pt-BR" sz="1200" i="1" dirty="0">
                <a:latin typeface="Georgia Pro Light" panose="02040302050405020303" pitchFamily="18" charset="0"/>
              </a:rPr>
              <a:t>Endereço:</a:t>
            </a:r>
          </a:p>
          <a:p>
            <a:r>
              <a:rPr lang="pt-BR" sz="1200" i="1" dirty="0">
                <a:latin typeface="Georgia Pro Light" panose="02040302050405020303" pitchFamily="18" charset="0"/>
              </a:rPr>
              <a:t>Avenida Nove de Julho 40</a:t>
            </a:r>
          </a:p>
          <a:p>
            <a:r>
              <a:rPr lang="pt-BR" sz="1200" i="1" dirty="0">
                <a:latin typeface="Georgia Pro Light" panose="02040302050405020303" pitchFamily="18" charset="0"/>
              </a:rPr>
              <a:t>São Paulo/SP</a:t>
            </a:r>
          </a:p>
          <a:p>
            <a:endParaRPr lang="pt-BR" sz="1200" dirty="0"/>
          </a:p>
        </p:txBody>
      </p:sp>
      <p:sp>
        <p:nvSpPr>
          <p:cNvPr id="10" name="Coração 9">
            <a:extLst>
              <a:ext uri="{FF2B5EF4-FFF2-40B4-BE49-F238E27FC236}">
                <a16:creationId xmlns:a16="http://schemas.microsoft.com/office/drawing/2014/main" id="{FB0BEB76-1D98-4749-B710-E744BD22547D}"/>
              </a:ext>
            </a:extLst>
          </p:cNvPr>
          <p:cNvSpPr/>
          <p:nvPr/>
        </p:nvSpPr>
        <p:spPr>
          <a:xfrm>
            <a:off x="2544706" y="6685292"/>
            <a:ext cx="137623" cy="132987"/>
          </a:xfrm>
          <a:prstGeom prst="heart">
            <a:avLst/>
          </a:prstGeom>
          <a:solidFill>
            <a:srgbClr val="3658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47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6929E40-C67C-4C68-B2E6-758BC0EA17D8}"/>
              </a:ext>
            </a:extLst>
          </p:cNvPr>
          <p:cNvSpPr/>
          <p:nvPr/>
        </p:nvSpPr>
        <p:spPr>
          <a:xfrm>
            <a:off x="1629000" y="972000"/>
            <a:ext cx="3600000" cy="3600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175">
            <a:solidFill>
              <a:srgbClr val="3658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E86EC7-9DF6-47F5-AAB1-F5E0F34E460C}"/>
              </a:ext>
            </a:extLst>
          </p:cNvPr>
          <p:cNvSpPr txBox="1"/>
          <p:nvPr/>
        </p:nvSpPr>
        <p:spPr>
          <a:xfrm>
            <a:off x="1629000" y="1368959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>
                <a:solidFill>
                  <a:srgbClr val="36583D"/>
                </a:solidFill>
                <a:latin typeface="NoeliaScriptPro-Regular" panose="00000500000000000000" pitchFamily="50" charset="0"/>
              </a:rPr>
              <a:t>Save</a:t>
            </a: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 </a:t>
            </a:r>
            <a:r>
              <a:rPr lang="pt-BR" sz="2000" dirty="0" err="1">
                <a:solidFill>
                  <a:srgbClr val="36583D"/>
                </a:solidFill>
                <a:latin typeface="NoeliaScriptPro-Regular" panose="00000500000000000000" pitchFamily="50" charset="0"/>
              </a:rPr>
              <a:t>the</a:t>
            </a:r>
            <a:r>
              <a:rPr lang="pt-BR" sz="2000" dirty="0">
                <a:solidFill>
                  <a:srgbClr val="36583D"/>
                </a:solidFill>
                <a:latin typeface="NoeliaScriptPro-Regular" panose="00000500000000000000" pitchFamily="50" charset="0"/>
              </a:rPr>
              <a:t> date</a:t>
            </a:r>
          </a:p>
        </p:txBody>
      </p:sp>
      <p:sp>
        <p:nvSpPr>
          <p:cNvPr id="9" name="Coração 8">
            <a:extLst>
              <a:ext uri="{FF2B5EF4-FFF2-40B4-BE49-F238E27FC236}">
                <a16:creationId xmlns:a16="http://schemas.microsoft.com/office/drawing/2014/main" id="{CA27BD50-CDEE-4A2F-9E40-96A4744F50C6}"/>
              </a:ext>
            </a:extLst>
          </p:cNvPr>
          <p:cNvSpPr/>
          <p:nvPr/>
        </p:nvSpPr>
        <p:spPr>
          <a:xfrm>
            <a:off x="4275552" y="3312137"/>
            <a:ext cx="233640" cy="225729"/>
          </a:xfrm>
          <a:prstGeom prst="heart">
            <a:avLst/>
          </a:prstGeom>
          <a:solidFill>
            <a:srgbClr val="3658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2591626-D58B-400F-9FB4-70F28FEAD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31882"/>
              </p:ext>
            </p:extLst>
          </p:nvPr>
        </p:nvGraphicFramePr>
        <p:xfrm>
          <a:off x="2345307" y="2542161"/>
          <a:ext cx="2200695" cy="1727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85">
                  <a:extLst>
                    <a:ext uri="{9D8B030D-6E8A-4147-A177-3AD203B41FA5}">
                      <a16:colId xmlns:a16="http://schemas.microsoft.com/office/drawing/2014/main" val="2719508243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2736471891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3875839101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446610786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2224170768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2525286784"/>
                    </a:ext>
                  </a:extLst>
                </a:gridCol>
                <a:gridCol w="314385">
                  <a:extLst>
                    <a:ext uri="{9D8B030D-6E8A-4147-A177-3AD203B41FA5}">
                      <a16:colId xmlns:a16="http://schemas.microsoft.com/office/drawing/2014/main" val="288684664"/>
                    </a:ext>
                  </a:extLst>
                </a:gridCol>
              </a:tblGrid>
              <a:tr h="241365"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D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S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T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Q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Q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S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Ubuntu bold" panose="020B0804030602030204" pitchFamily="34" charset="0"/>
                        </a:rPr>
                        <a:t>S</a:t>
                      </a:r>
                      <a:endParaRPr lang="pt-BR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Ubuntu bold" panose="020B0804030602030204" pitchFamily="34" charset="0"/>
                      </a:endParaRP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457627902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1"/>
                          </a:solidFill>
                          <a:latin typeface="Ubuntu bold" panose="020B0804030602030204" pitchFamily="34" charset="0"/>
                        </a:rPr>
                        <a:t>2</a:t>
                      </a:r>
                    </a:p>
                  </a:txBody>
                  <a:tcPr marL="24797" marR="24797" marT="12397" marB="12397" anchor="ctr">
                    <a:solidFill>
                      <a:srgbClr val="F7A3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3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4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5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4797" marR="24797" marT="12397" marB="1239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7</a:t>
                      </a: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3012261505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8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9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10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11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12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13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14</a:t>
                      </a: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934719358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1"/>
                          </a:solidFill>
                          <a:latin typeface="Ubuntu bold" panose="020B0804030602030204" pitchFamily="34" charset="0"/>
                        </a:rPr>
                        <a:t>15</a:t>
                      </a:r>
                    </a:p>
                  </a:txBody>
                  <a:tcPr marL="24797" marR="24797" marT="12397" marB="12397" anchor="ctr">
                    <a:solidFill>
                      <a:srgbClr val="F7A3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16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17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18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19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20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21</a:t>
                      </a: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500871944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22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23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24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25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26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27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28</a:t>
                      </a: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672551553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29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Ubuntu Light" panose="020B0304030602030204" pitchFamily="34" charset="0"/>
                        </a:rPr>
                        <a:t>30</a:t>
                      </a: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 anchor="ctr"/>
                </a:tc>
                <a:extLst>
                  <a:ext uri="{0D108BD9-81ED-4DB2-BD59-A6C34878D82A}">
                    <a16:rowId xmlns:a16="http://schemas.microsoft.com/office/drawing/2014/main" val="3405416003"/>
                  </a:ext>
                </a:extLst>
              </a:tr>
              <a:tr h="247703"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marL="24797" marR="24797" marT="12397" marB="12397"/>
                </a:tc>
                <a:extLst>
                  <a:ext uri="{0D108BD9-81ED-4DB2-BD59-A6C34878D82A}">
                    <a16:rowId xmlns:a16="http://schemas.microsoft.com/office/drawing/2014/main" val="2100737178"/>
                  </a:ext>
                </a:extLst>
              </a:tr>
            </a:tbl>
          </a:graphicData>
        </a:graphic>
      </p:graphicFrame>
      <p:grpSp>
        <p:nvGrpSpPr>
          <p:cNvPr id="10" name="Agrupar 9">
            <a:extLst>
              <a:ext uri="{FF2B5EF4-FFF2-40B4-BE49-F238E27FC236}">
                <a16:creationId xmlns:a16="http://schemas.microsoft.com/office/drawing/2014/main" id="{96614693-B1A1-43DE-85DE-F1B1CC21CC0B}"/>
              </a:ext>
            </a:extLst>
          </p:cNvPr>
          <p:cNvGrpSpPr/>
          <p:nvPr/>
        </p:nvGrpSpPr>
        <p:grpSpPr>
          <a:xfrm>
            <a:off x="2345306" y="1938305"/>
            <a:ext cx="2207644" cy="2152502"/>
            <a:chOff x="4316798" y="3845861"/>
            <a:chExt cx="2872683" cy="2800930"/>
          </a:xfrm>
        </p:grpSpPr>
        <p:sp>
          <p:nvSpPr>
            <p:cNvPr id="11" name="Retângulo Arredondado 19">
              <a:extLst>
                <a:ext uri="{FF2B5EF4-FFF2-40B4-BE49-F238E27FC236}">
                  <a16:creationId xmlns:a16="http://schemas.microsoft.com/office/drawing/2014/main" id="{1D88BDE7-83EE-4F02-8F3F-9A19223E0DB1}"/>
                </a:ext>
              </a:extLst>
            </p:cNvPr>
            <p:cNvSpPr/>
            <p:nvPr/>
          </p:nvSpPr>
          <p:spPr>
            <a:xfrm>
              <a:off x="4323121" y="4078701"/>
              <a:ext cx="2857007" cy="2568090"/>
            </a:xfrm>
            <a:prstGeom prst="roundRect">
              <a:avLst>
                <a:gd name="adj" fmla="val 2924"/>
              </a:avLst>
            </a:prstGeom>
            <a:noFill/>
            <a:ln>
              <a:solidFill>
                <a:srgbClr val="3658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10323A97-42E5-4B5F-B0C2-F859EE37A1BC}"/>
                </a:ext>
              </a:extLst>
            </p:cNvPr>
            <p:cNvSpPr/>
            <p:nvPr/>
          </p:nvSpPr>
          <p:spPr>
            <a:xfrm>
              <a:off x="4316798" y="3845861"/>
              <a:ext cx="2872683" cy="451131"/>
            </a:xfrm>
            <a:prstGeom prst="rect">
              <a:avLst/>
            </a:prstGeom>
            <a:solidFill>
              <a:srgbClr val="02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36583D"/>
                </a:solidFill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949CA4C-0CBA-4F34-962F-747A7F201EDA}"/>
                </a:ext>
              </a:extLst>
            </p:cNvPr>
            <p:cNvSpPr txBox="1"/>
            <p:nvPr/>
          </p:nvSpPr>
          <p:spPr>
            <a:xfrm>
              <a:off x="4466030" y="3909978"/>
              <a:ext cx="2565177" cy="39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BR" sz="1600" dirty="0">
                  <a:solidFill>
                    <a:schemeClr val="bg1"/>
                  </a:solidFill>
                  <a:latin typeface="NoeliaScriptPro-Regular" panose="00000500000000000000" pitchFamily="50" charset="0"/>
                </a:rPr>
                <a:t>Novembro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96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217</Words>
  <Application>Microsoft Office PowerPoint</Application>
  <PresentationFormat>Apresentação na tela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Coco Gothic Light</vt:lpstr>
      <vt:lpstr>Georgia Pro Light</vt:lpstr>
      <vt:lpstr>NoeliaScriptPro-Regular</vt:lpstr>
      <vt:lpstr>Ubuntu bold</vt:lpstr>
      <vt:lpstr>Ubuntu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Rute Léa</dc:creator>
  <cp:lastModifiedBy>Rute leia Barros</cp:lastModifiedBy>
  <cp:revision>174</cp:revision>
  <cp:lastPrinted>2015-05-16T19:39:44Z</cp:lastPrinted>
  <dcterms:created xsi:type="dcterms:W3CDTF">2015-05-16T19:23:14Z</dcterms:created>
  <dcterms:modified xsi:type="dcterms:W3CDTF">2020-09-25T14:50:10Z</dcterms:modified>
</cp:coreProperties>
</file>